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70" r:id="rId4"/>
    <p:sldId id="277" r:id="rId5"/>
    <p:sldId id="282" r:id="rId6"/>
    <p:sldId id="283" r:id="rId7"/>
    <p:sldId id="285" r:id="rId8"/>
    <p:sldId id="284" r:id="rId9"/>
    <p:sldId id="259" r:id="rId10"/>
    <p:sldId id="262" r:id="rId11"/>
    <p:sldId id="274" r:id="rId12"/>
    <p:sldId id="263" r:id="rId13"/>
    <p:sldId id="264" r:id="rId14"/>
    <p:sldId id="265" r:id="rId15"/>
    <p:sldId id="266" r:id="rId16"/>
    <p:sldId id="267" r:id="rId17"/>
    <p:sldId id="279" r:id="rId18"/>
    <p:sldId id="278" r:id="rId19"/>
    <p:sldId id="268" r:id="rId20"/>
    <p:sldId id="276" r:id="rId21"/>
    <p:sldId id="269" r:id="rId22"/>
    <p:sldId id="272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7ECFD"/>
    <a:srgbClr val="66FFFF"/>
    <a:srgbClr val="00FF00"/>
    <a:srgbClr val="DCE04C"/>
    <a:srgbClr val="EFFCA2"/>
    <a:srgbClr val="FF66FF"/>
    <a:srgbClr val="FF3300"/>
    <a:srgbClr val="FFFF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9" autoAdjust="0"/>
    <p:restoredTop sz="93298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7A89-B973-4F9E-89ED-5D72FE7AF1A2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4CB85-48D8-4548-8E12-90FBE12E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4CB85-48D8-4548-8E12-90FBE12E3AE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D72208-2D0D-40CD-BBD1-6748CBB32910}" type="datetimeFigureOut">
              <a:rPr lang="ru-RU" smtClean="0"/>
              <a:pPr/>
              <a:t>11.04.2012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07AD59-DC81-4DB4-9F02-ADDEBB1244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86742" cy="25717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9600" i="1" dirty="0" smtClean="0">
                <a:solidFill>
                  <a:srgbClr val="00FF00"/>
                </a:solidFill>
              </a:rPr>
              <a:t>Свідомість</a:t>
            </a:r>
            <a:r>
              <a:rPr lang="ru-RU" sz="9600" i="1" dirty="0" smtClean="0">
                <a:solidFill>
                  <a:srgbClr val="00FF00"/>
                </a:solidFill>
              </a:rPr>
              <a:t/>
            </a:r>
            <a:br>
              <a:rPr lang="ru-RU" sz="9600" i="1" dirty="0" smtClean="0">
                <a:solidFill>
                  <a:srgbClr val="00FF00"/>
                </a:solidFill>
              </a:rPr>
            </a:br>
            <a:r>
              <a:rPr lang="uk-UA" sz="9600" i="1" dirty="0" smtClean="0">
                <a:solidFill>
                  <a:srgbClr val="00B050"/>
                </a:solidFill>
              </a:rPr>
              <a:t> </a:t>
            </a:r>
            <a:endParaRPr lang="ru-RU" sz="9600" i="1" dirty="0">
              <a:solidFill>
                <a:srgbClr val="00B050"/>
              </a:solidFill>
            </a:endParaRPr>
          </a:p>
        </p:txBody>
      </p:sp>
      <p:pic>
        <p:nvPicPr>
          <p:cNvPr id="3" name="Picture 5" descr="HU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792961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001056" cy="5500702"/>
          </a:xfr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endParaRPr lang="uk-UA" sz="4000" dirty="0" smtClean="0">
              <a:solidFill>
                <a:srgbClr val="FFC000"/>
              </a:solidFill>
            </a:endParaRPr>
          </a:p>
          <a:p>
            <a:pPr algn="ctr"/>
            <a:r>
              <a:rPr lang="uk-UA" sz="5400" b="1" u="sng" dirty="0" smtClean="0">
                <a:solidFill>
                  <a:srgbClr val="FFC000"/>
                </a:solidFill>
              </a:rPr>
              <a:t>Відображення </a:t>
            </a:r>
            <a:endParaRPr lang="en-US" sz="5400" b="1" u="sng" dirty="0" smtClean="0">
              <a:solidFill>
                <a:srgbClr val="FFC000"/>
              </a:solidFill>
            </a:endParaRPr>
          </a:p>
          <a:p>
            <a:pPr algn="ctr"/>
            <a:r>
              <a:rPr lang="uk-UA" dirty="0" smtClean="0"/>
              <a:t>– </a:t>
            </a:r>
            <a:r>
              <a:rPr lang="uk-UA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загальна властивість матерії; взаємодія матеріальних об</a:t>
            </a:r>
            <a:r>
              <a:rPr lang="en-US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`</a:t>
            </a:r>
            <a:r>
              <a:rPr lang="uk-UA" sz="4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єктів</a:t>
            </a:r>
            <a:r>
              <a:rPr lang="uk-UA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в результаті</a:t>
            </a:r>
            <a:r>
              <a:rPr lang="en-US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якої залишаються </a:t>
            </a:r>
            <a:r>
              <a:rPr lang="uk-UA" sz="4400" b="1" i="1" u="sng" dirty="0" smtClean="0">
                <a:solidFill>
                  <a:srgbClr val="00FF00"/>
                </a:solidFill>
              </a:rPr>
              <a:t>сліди </a:t>
            </a:r>
            <a:r>
              <a:rPr lang="uk-UA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тих предметах та явищах, які вступали у взаємодію.</a:t>
            </a:r>
            <a:endParaRPr lang="ru-RU" sz="4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Будь – який тип відображення є результатом впливу одного об</a:t>
            </a: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’єкта на 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інший</a:t>
            </a:r>
            <a:endParaRPr lang="uk-UA" sz="32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algn="ctr"/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У об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´</a:t>
            </a:r>
            <a:r>
              <a:rPr lang="uk-UA" sz="32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єкті</a:t>
            </a: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, який був підданий дії, залишається слід, який відтворює особливості структури діючого 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об’єкта</a:t>
            </a:r>
            <a:endParaRPr lang="uk-UA" sz="32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algn="ctr"/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Цей слід впливає на подальше функціонування та розвиток 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об’єкта</a:t>
            </a:r>
            <a:endParaRPr lang="uk-UA" sz="32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</a:rPr>
              <a:t>Усі типи відображення мають загальні властивості: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14290"/>
          <a:ext cx="7929618" cy="864872"/>
        </p:xfrm>
        <a:graphic>
          <a:graphicData uri="http://schemas.openxmlformats.org/drawingml/2006/table">
            <a:tbl>
              <a:tblPr/>
              <a:tblGrid>
                <a:gridCol w="7929618"/>
              </a:tblGrid>
              <a:tr h="864872">
                <a:tc>
                  <a:txBody>
                    <a:bodyPr/>
                    <a:lstStyle/>
                    <a:p>
                      <a:pPr algn="ctr"/>
                      <a:r>
                        <a:rPr lang="uk-UA" sz="3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Еволюційні</a:t>
                      </a:r>
                      <a:r>
                        <a:rPr lang="uk-UA" sz="3600" b="1" cap="none" spc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форми відображення</a:t>
                      </a:r>
                      <a:endParaRPr lang="ru-RU" sz="3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42844" y="3357562"/>
            <a:ext cx="2071702" cy="20002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Механо-фізичне відображення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5929330"/>
          <a:ext cx="2048814" cy="640080"/>
        </p:xfrm>
        <a:graphic>
          <a:graphicData uri="http://schemas.openxmlformats.org/drawingml/2006/table">
            <a:tbl>
              <a:tblPr/>
              <a:tblGrid>
                <a:gridCol w="2048814"/>
              </a:tblGrid>
              <a:tr h="6029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00FF00"/>
                          </a:solidFill>
                        </a:rPr>
                        <a:t>Нежива природа</a:t>
                      </a:r>
                      <a:endParaRPr lang="ru-RU" sz="1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1000100" y="5500702"/>
            <a:ext cx="214314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28728" y="2285992"/>
            <a:ext cx="3286148" cy="21431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Подразнення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5984" y="4786322"/>
          <a:ext cx="2286016" cy="914400"/>
        </p:xfrm>
        <a:graphic>
          <a:graphicData uri="http://schemas.openxmlformats.org/drawingml/2006/table">
            <a:tbl>
              <a:tblPr/>
              <a:tblGrid>
                <a:gridCol w="2286016"/>
              </a:tblGrid>
              <a:tr h="785818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66FF33"/>
                          </a:solidFill>
                        </a:rPr>
                        <a:t>        </a:t>
                      </a:r>
                      <a:r>
                        <a:rPr lang="uk-UA" sz="1800" b="1" dirty="0" smtClean="0">
                          <a:solidFill>
                            <a:srgbClr val="00CCFF"/>
                          </a:solidFill>
                        </a:rPr>
                        <a:t>Жива          </a:t>
                      </a:r>
                    </a:p>
                    <a:p>
                      <a:pPr algn="l"/>
                      <a:r>
                        <a:rPr lang="uk-UA" sz="1800" b="1" baseline="0" dirty="0" smtClean="0">
                          <a:solidFill>
                            <a:srgbClr val="00CCFF"/>
                          </a:solidFill>
                        </a:rPr>
                        <a:t>  </a:t>
                      </a:r>
                      <a:r>
                        <a:rPr lang="uk-UA" sz="1800" b="1" dirty="0" smtClean="0">
                          <a:solidFill>
                            <a:srgbClr val="00CCFF"/>
                          </a:solidFill>
                        </a:rPr>
                        <a:t>одноклітинна             </a:t>
                      </a:r>
                    </a:p>
                    <a:p>
                      <a:pPr algn="l"/>
                      <a:r>
                        <a:rPr lang="uk-UA" sz="1800" b="1" baseline="0" dirty="0" smtClean="0">
                          <a:solidFill>
                            <a:srgbClr val="00CCFF"/>
                          </a:solidFill>
                        </a:rPr>
                        <a:t>      </a:t>
                      </a:r>
                      <a:r>
                        <a:rPr lang="uk-UA" sz="1800" b="1" dirty="0" smtClean="0">
                          <a:solidFill>
                            <a:srgbClr val="00CCFF"/>
                          </a:solidFill>
                        </a:rPr>
                        <a:t>матерія</a:t>
                      </a:r>
                      <a:endParaRPr lang="ru-RU" sz="1800" b="1" dirty="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Стрелка вверх 12"/>
          <p:cNvSpPr/>
          <p:nvPr/>
        </p:nvSpPr>
        <p:spPr>
          <a:xfrm>
            <a:off x="3428992" y="4500570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14810" y="1643050"/>
            <a:ext cx="2428892" cy="21431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Відчуття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14876" y="4071942"/>
          <a:ext cx="2214578" cy="1188720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101727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990033"/>
                          </a:solidFill>
                        </a:rPr>
                        <a:t>         </a:t>
                      </a:r>
                      <a:r>
                        <a:rPr lang="uk-UA" sz="1800" b="1" dirty="0" smtClean="0">
                          <a:solidFill>
                            <a:srgbClr val="990033"/>
                          </a:solidFill>
                        </a:rPr>
                        <a:t>Жива багатоклітинна матерія, що має нервову систему</a:t>
                      </a:r>
                      <a:endParaRPr lang="ru-RU" sz="1800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Стрелка вверх 15"/>
          <p:cNvSpPr/>
          <p:nvPr/>
        </p:nvSpPr>
        <p:spPr>
          <a:xfrm>
            <a:off x="5500694" y="3786190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072198" y="1142984"/>
            <a:ext cx="3071802" cy="20717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Свідомість </a:t>
            </a:r>
            <a:r>
              <a:rPr lang="uk-UA" b="1" dirty="0" smtClean="0">
                <a:solidFill>
                  <a:srgbClr val="00CCFF"/>
                </a:solidFill>
              </a:rPr>
              <a:t>– вища форма психічного відображення</a:t>
            </a:r>
            <a:endParaRPr lang="ru-RU" b="1" dirty="0">
              <a:solidFill>
                <a:srgbClr val="00CCFF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000892" y="3643314"/>
          <a:ext cx="2143108" cy="640080"/>
        </p:xfrm>
        <a:graphic>
          <a:graphicData uri="http://schemas.openxmlformats.org/drawingml/2006/table">
            <a:tbl>
              <a:tblPr/>
              <a:tblGrid>
                <a:gridCol w="2143108"/>
              </a:tblGrid>
              <a:tr h="631512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3333FF"/>
                          </a:solidFill>
                        </a:rPr>
                        <a:t>Людина, суспільство</a:t>
                      </a:r>
                      <a:endParaRPr lang="ru-RU" sz="180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Стрелка вверх 18"/>
          <p:cNvSpPr/>
          <p:nvPr/>
        </p:nvSpPr>
        <p:spPr>
          <a:xfrm>
            <a:off x="7929586" y="3214686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107189" y="3464719"/>
            <a:ext cx="48577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Левая фигурная скобка 24"/>
          <p:cNvSpPr/>
          <p:nvPr/>
        </p:nvSpPr>
        <p:spPr>
          <a:xfrm rot="16200000">
            <a:off x="5464977" y="2750338"/>
            <a:ext cx="428628" cy="6643736"/>
          </a:xfrm>
          <a:prstGeom prst="lef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643174" y="5929330"/>
          <a:ext cx="6040784" cy="600076"/>
        </p:xfrm>
        <a:graphic>
          <a:graphicData uri="http://schemas.openxmlformats.org/drawingml/2006/table">
            <a:tbl>
              <a:tblPr/>
              <a:tblGrid>
                <a:gridCol w="6040784"/>
              </a:tblGrid>
              <a:tr h="600076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870562"/>
                          </a:solidFill>
                        </a:rPr>
                        <a:t>                          Життя</a:t>
                      </a:r>
                      <a:endParaRPr lang="ru-RU" sz="2400" b="1" dirty="0">
                        <a:solidFill>
                          <a:srgbClr val="87056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r>
              <a:rPr lang="uk-UA" sz="3200" b="1" dirty="0" smtClean="0">
                <a:solidFill>
                  <a:srgbClr val="FF0066"/>
                </a:solidFill>
              </a:rPr>
              <a:t>1.Людський мозок з його властивостям</a:t>
            </a:r>
            <a:r>
              <a:rPr lang="uk-UA" sz="3200" dirty="0" smtClean="0">
                <a:solidFill>
                  <a:srgbClr val="FF0066"/>
                </a:solidFill>
              </a:rPr>
              <a:t>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                          </a:t>
            </a:r>
          </a:p>
          <a:p>
            <a:r>
              <a:rPr lang="uk-UA" dirty="0" smtClean="0"/>
              <a:t>                             </a:t>
            </a:r>
          </a:p>
          <a:p>
            <a:endParaRPr lang="uk-UA" sz="3200" b="1" dirty="0" smtClean="0">
              <a:solidFill>
                <a:srgbClr val="FF0066"/>
              </a:solidFill>
            </a:endParaRPr>
          </a:p>
          <a:p>
            <a:r>
              <a:rPr lang="uk-UA" sz="3200" b="1" dirty="0" smtClean="0">
                <a:solidFill>
                  <a:srgbClr val="00CCFF"/>
                </a:solidFill>
              </a:rPr>
              <a:t>2.Вільні передні кінцівки</a:t>
            </a:r>
            <a:r>
              <a:rPr lang="uk-UA" b="1" dirty="0" smtClean="0">
                <a:solidFill>
                  <a:srgbClr val="FF0066"/>
                </a:solidFill>
              </a:rPr>
              <a:t> </a:t>
            </a:r>
            <a:r>
              <a:rPr lang="uk-UA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uk-UA" sz="2400" b="1" i="1" dirty="0" smtClean="0"/>
              <a:t>   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Біологічні передумови формування свідомості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152158_2009072310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000496" cy="3000372"/>
          </a:xfrm>
          <a:prstGeom prst="rect">
            <a:avLst/>
          </a:prstGeom>
        </p:spPr>
      </p:pic>
      <p:pic>
        <p:nvPicPr>
          <p:cNvPr id="5" name="Рисунок 4" descr="121419_2009011322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00306"/>
            <a:ext cx="3857652" cy="289323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3.Особлива будова гортані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3200" b="1" dirty="0" smtClean="0">
                <a:solidFill>
                  <a:srgbClr val="FFFF00"/>
                </a:solidFill>
              </a:rPr>
              <a:t>                          4.Прямоходіння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3071834" cy="338015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Рисунок 5" descr="edp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736"/>
            <a:ext cx="2643206" cy="523407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071546"/>
            <a:ext cx="7643834" cy="5286388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</p:spPr>
        <p:txBody>
          <a:bodyPr/>
          <a:lstStyle/>
          <a:p>
            <a:endParaRPr lang="uk-UA" dirty="0" smtClean="0">
              <a:solidFill>
                <a:srgbClr val="FF00FF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1. Життя в суспільстві, соціумі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uk-UA" sz="2800" i="1" dirty="0" smtClean="0">
                <a:solidFill>
                  <a:srgbClr val="66FF33"/>
                </a:solidFill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</a:rPr>
              <a:t>Соціальні передумови формування людини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182605031_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285992"/>
            <a:ext cx="5214974" cy="391123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29322" y="6643710"/>
            <a:ext cx="6929454" cy="4214818"/>
          </a:xfr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uk-UA" dirty="0" smtClean="0"/>
              <a:t>   </a:t>
            </a:r>
          </a:p>
        </p:txBody>
      </p:sp>
      <p:pic>
        <p:nvPicPr>
          <p:cNvPr id="5" name="Рисунок 4" descr="j0289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-285776"/>
            <a:ext cx="2497273" cy="37861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285728"/>
            <a:ext cx="557216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66FFFF"/>
                </a:solidFill>
              </a:rPr>
              <a:t>2. </a:t>
            </a:r>
            <a:r>
              <a:rPr lang="uk-UA" sz="3200" b="1" dirty="0" smtClean="0">
                <a:solidFill>
                  <a:srgbClr val="66FFFF"/>
                </a:solidFill>
              </a:rPr>
              <a:t>Спілкування і передача 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rgbClr val="66FFFF"/>
                </a:solidFill>
              </a:rPr>
              <a:t>	інформації за допомогою мови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429000"/>
            <a:ext cx="885828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  <a:cs typeface="Arial" charset="0"/>
              </a:rPr>
              <a:t>~</a:t>
            </a:r>
            <a:r>
              <a:rPr lang="uk-UA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Учені ведуть суперечки про те, скільки у світі існує мов: оцінки коливаються від 3000 до 6500. 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FF00"/>
                </a:solidFill>
              </a:rPr>
              <a:t>Найбільша мовна група – індоєвропейська сім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‘</a:t>
            </a:r>
            <a:r>
              <a:rPr lang="uk-UA" sz="2800" b="1" dirty="0" smtClean="0">
                <a:solidFill>
                  <a:srgbClr val="FFFF00"/>
                </a:solidFill>
                <a:cs typeface="Arial" charset="0"/>
              </a:rPr>
              <a:t>я, до якої належить більшість європейських та деякі азіатські мови, наприклад </a:t>
            </a:r>
            <a:r>
              <a:rPr lang="uk-UA" sz="2800" b="1" dirty="0" err="1" smtClean="0">
                <a:solidFill>
                  <a:srgbClr val="FFFF00"/>
                </a:solidFill>
                <a:cs typeface="Arial" charset="0"/>
              </a:rPr>
              <a:t>хінді</a:t>
            </a:r>
            <a:r>
              <a:rPr lang="uk-UA" sz="2800" b="1" dirty="0" smtClean="0">
                <a:solidFill>
                  <a:srgbClr val="FFFF00"/>
                </a:solidFill>
                <a:cs typeface="Arial" charset="0"/>
              </a:rPr>
              <a:t> та перська 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FF00"/>
                </a:solidFill>
                <a:cs typeface="Arial" charset="0"/>
              </a:rPr>
              <a:t>   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~</a:t>
            </a:r>
            <a:r>
              <a:rPr lang="uk-UA" sz="2800" b="1" dirty="0" smtClean="0">
                <a:solidFill>
                  <a:srgbClr val="FFFF00"/>
                </a:solidFill>
                <a:cs typeface="Arial" charset="0"/>
              </a:rPr>
              <a:t> В наші дні англійська є офіційною мовою приблизно 27% населення Землі</a:t>
            </a:r>
            <a:endParaRPr lang="en-US" sz="2800" b="1" dirty="0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3200" b="1" u="sng" dirty="0">
                <a:solidFill>
                  <a:srgbClr val="FF5050"/>
                </a:solidFill>
              </a:rPr>
              <a:t>   </a:t>
            </a:r>
            <a:r>
              <a:rPr lang="uk-UA" sz="3200" b="1" u="sng" dirty="0">
                <a:solidFill>
                  <a:srgbClr val="66FF33"/>
                </a:solidFill>
              </a:rPr>
              <a:t>Мова є прямим та найгнучкішим способом прояву свідомості. Вона виконує багато функцій, а саме</a:t>
            </a:r>
            <a:r>
              <a:rPr lang="uk-UA" sz="3200" b="1" u="sng" dirty="0" smtClean="0">
                <a:solidFill>
                  <a:srgbClr val="66FF33"/>
                </a:solidFill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uk-UA" sz="3200" b="1" dirty="0">
              <a:solidFill>
                <a:srgbClr val="66FF33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dirty="0">
                <a:solidFill>
                  <a:srgbClr val="FFFF00"/>
                </a:solidFill>
                <a:cs typeface="Arial" charset="0"/>
              </a:rPr>
              <a:t>• </a:t>
            </a:r>
            <a:r>
              <a:rPr lang="uk-UA" sz="3200" b="1" i="1" dirty="0">
                <a:solidFill>
                  <a:srgbClr val="FFFF00"/>
                </a:solidFill>
                <a:cs typeface="Arial" charset="0"/>
              </a:rPr>
              <a:t>позначає, називає предмет, явище чи </a:t>
            </a:r>
            <a:r>
              <a:rPr lang="uk-UA" sz="3200" b="1" i="1" dirty="0" smtClean="0">
                <a:solidFill>
                  <a:srgbClr val="FFFF00"/>
                </a:solidFill>
                <a:cs typeface="Arial" charset="0"/>
              </a:rPr>
              <a:t>дію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3200" b="1" dirty="0" smtClean="0">
                <a:solidFill>
                  <a:srgbClr val="FFFF00"/>
                </a:solidFill>
                <a:cs typeface="Arial" charset="0"/>
              </a:rPr>
              <a:t>• </a:t>
            </a:r>
            <a:r>
              <a:rPr lang="uk-UA" sz="3200" b="1" i="1" dirty="0" smtClean="0">
                <a:solidFill>
                  <a:srgbClr val="00CCFF"/>
                </a:solidFill>
                <a:cs typeface="Arial" charset="0"/>
              </a:rPr>
              <a:t>є засобом мислення, засобом виразу предметного змісту знання</a:t>
            </a:r>
            <a:endParaRPr lang="uk-UA" sz="3200" b="1" dirty="0" smtClean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3200" b="1" dirty="0" smtClean="0">
                <a:solidFill>
                  <a:srgbClr val="FFFF00"/>
                </a:solidFill>
                <a:cs typeface="Arial" charset="0"/>
              </a:rPr>
              <a:t>• </a:t>
            </a:r>
            <a:r>
              <a:rPr lang="uk-UA" sz="3200" b="1" dirty="0">
                <a:solidFill>
                  <a:srgbClr val="FFFF00"/>
                </a:solidFill>
                <a:cs typeface="Arial" charset="0"/>
              </a:rPr>
              <a:t>виражає ідеальний зміст </a:t>
            </a:r>
            <a:r>
              <a:rPr lang="uk-UA" sz="3200" b="1" dirty="0" smtClean="0">
                <a:solidFill>
                  <a:srgbClr val="FFFF00"/>
                </a:solidFill>
                <a:cs typeface="Arial" charset="0"/>
              </a:rPr>
              <a:t>свідомості</a:t>
            </a:r>
            <a:endParaRPr lang="uk-UA" sz="32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3200" b="1" dirty="0">
                <a:solidFill>
                  <a:srgbClr val="FFFF00"/>
                </a:solidFill>
                <a:cs typeface="Arial" charset="0"/>
              </a:rPr>
              <a:t>• </a:t>
            </a:r>
            <a:r>
              <a:rPr lang="uk-UA" sz="3200" b="1" i="1" dirty="0">
                <a:solidFill>
                  <a:srgbClr val="00CCFF"/>
                </a:solidFill>
                <a:cs typeface="Arial" charset="0"/>
              </a:rPr>
              <a:t>є засобом спілкування людей, обміну досвідом, переживанням, </a:t>
            </a:r>
            <a:r>
              <a:rPr lang="uk-UA" sz="3200" b="1" i="1" dirty="0" smtClean="0">
                <a:solidFill>
                  <a:srgbClr val="00CCFF"/>
                </a:solidFill>
                <a:cs typeface="Arial" charset="0"/>
              </a:rPr>
              <a:t>почуттями</a:t>
            </a:r>
            <a:endParaRPr lang="uk-UA" sz="3200" b="1" i="1" dirty="0">
              <a:solidFill>
                <a:srgbClr val="00CC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3200" b="1" dirty="0">
                <a:solidFill>
                  <a:srgbClr val="FFFF00"/>
                </a:solidFill>
                <a:cs typeface="Arial" charset="0"/>
              </a:rPr>
              <a:t>• зберігає та передає інформацію для прийдешніх поколінь, тим самим сприяючи соціально-історичному </a:t>
            </a:r>
            <a:r>
              <a:rPr lang="uk-UA" sz="3200" b="1" dirty="0" smtClean="0">
                <a:solidFill>
                  <a:srgbClr val="FFFF00"/>
                </a:solidFill>
                <a:cs typeface="Arial" charset="0"/>
              </a:rPr>
              <a:t>розвиткові</a:t>
            </a:r>
            <a:endParaRPr lang="uk-UA" sz="32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3200" b="1" dirty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FF66"/>
                </a:solidFill>
              </a:rPr>
              <a:t>3.Праця, як цілеспрямована та усвідомлена діяльність людини</a:t>
            </a:r>
            <a:r>
              <a:rPr lang="ru-RU" sz="3600" b="1" dirty="0" smtClean="0">
                <a:solidFill>
                  <a:srgbClr val="FFFF66"/>
                </a:solidFill>
              </a:rPr>
              <a:t/>
            </a:r>
            <a:br>
              <a:rPr lang="ru-RU" sz="3600" b="1" dirty="0" smtClean="0">
                <a:solidFill>
                  <a:srgbClr val="FFFF66"/>
                </a:solidFill>
              </a:rPr>
            </a:br>
            <a:endParaRPr lang="ru-RU" sz="3600" b="1" dirty="0">
              <a:solidFill>
                <a:srgbClr val="FFFF66"/>
              </a:solidFill>
            </a:endParaRPr>
          </a:p>
        </p:txBody>
      </p:sp>
      <p:pic>
        <p:nvPicPr>
          <p:cNvPr id="4" name="Рисунок 3" descr="55593a926762b480736b766c80a9e7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2714612" cy="36194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4928028"/>
            <a:ext cx="2871422" cy="19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8018" y="2357430"/>
            <a:ext cx="2114576" cy="31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785926"/>
            <a:ext cx="33528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a00d8341c630a53ef0120a6152cae970c-6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643050"/>
            <a:ext cx="5381663" cy="4036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       </a:t>
            </a:r>
            <a:r>
              <a:rPr lang="uk-UA" b="1" dirty="0" smtClean="0">
                <a:solidFill>
                  <a:srgbClr val="FFFF00"/>
                </a:solidFill>
              </a:rPr>
              <a:t>Структура свідомості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1500166" y="2357430"/>
            <a:ext cx="6429420" cy="428628"/>
          </a:xfrm>
          <a:prstGeom prst="curvedConnector3">
            <a:avLst>
              <a:gd name="adj1" fmla="val 5000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1500166" y="3143248"/>
            <a:ext cx="6429420" cy="71438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7286644" y="285749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215206" y="2214554"/>
          <a:ext cx="1814518" cy="692470"/>
        </p:xfrm>
        <a:graphic>
          <a:graphicData uri="http://schemas.openxmlformats.org/drawingml/2006/table">
            <a:tbl>
              <a:tblPr/>
              <a:tblGrid>
                <a:gridCol w="1814518"/>
              </a:tblGrid>
              <a:tr h="692470">
                <a:tc>
                  <a:txBody>
                    <a:bodyPr/>
                    <a:lstStyle/>
                    <a:p>
                      <a:pPr algn="ctr"/>
                      <a:r>
                        <a:rPr lang="uk-UA" sz="2600" b="1" dirty="0" smtClean="0">
                          <a:solidFill>
                            <a:srgbClr val="009900"/>
                          </a:solidFill>
                        </a:rPr>
                        <a:t>Свідоме</a:t>
                      </a:r>
                      <a:endParaRPr lang="ru-RU" sz="26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rot="16200000" flipH="1">
            <a:off x="1785918" y="192880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85720" y="1000108"/>
          <a:ext cx="2357454" cy="1143008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1143008">
                <a:tc>
                  <a:txBody>
                    <a:bodyPr/>
                    <a:lstStyle/>
                    <a:p>
                      <a:r>
                        <a:rPr lang="uk-UA" sz="2600" b="1" dirty="0" smtClean="0">
                          <a:solidFill>
                            <a:srgbClr val="FF0066"/>
                          </a:solidFill>
                        </a:rPr>
                        <a:t>Надсвідоме</a:t>
                      </a:r>
                      <a:endParaRPr lang="ru-RU" sz="26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 flipV="1">
            <a:off x="1285852" y="3857628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0" y="4572008"/>
          <a:ext cx="2571736" cy="579120"/>
        </p:xfrm>
        <a:graphic>
          <a:graphicData uri="http://schemas.openxmlformats.org/drawingml/2006/table">
            <a:tbl>
              <a:tblPr/>
              <a:tblGrid>
                <a:gridCol w="2571736"/>
              </a:tblGrid>
              <a:tr h="468630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rgbClr val="FF0066"/>
                          </a:solidFill>
                        </a:rPr>
                        <a:t>Несвідоме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928662" y="6215082"/>
          <a:ext cx="7786742" cy="518160"/>
        </p:xfrm>
        <a:graphic>
          <a:graphicData uri="http://schemas.openxmlformats.org/drawingml/2006/table">
            <a:tbl>
              <a:tblPr/>
              <a:tblGrid>
                <a:gridCol w="778674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dirty="0" smtClean="0">
                          <a:solidFill>
                            <a:schemeClr val="tx1"/>
                          </a:solidFill>
                        </a:rPr>
                        <a:t>  Свідомість  за  Фрейдом</a:t>
                      </a:r>
                      <a:endParaRPr lang="ru-RU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785794"/>
            <a:ext cx="7500958" cy="5286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uk-UA" b="1" dirty="0" smtClean="0"/>
          </a:p>
          <a:p>
            <a:endParaRPr lang="uk-UA" b="1" dirty="0" smtClean="0"/>
          </a:p>
          <a:p>
            <a:pPr algn="ctr"/>
            <a:r>
              <a:rPr lang="uk-UA" sz="3600" b="1" dirty="0" smtClean="0"/>
              <a:t>План:</a:t>
            </a:r>
          </a:p>
          <a:p>
            <a:endParaRPr lang="uk-UA" dirty="0" smtClean="0"/>
          </a:p>
          <a:p>
            <a:pPr algn="ctr"/>
            <a:r>
              <a:rPr lang="uk-UA" sz="3200" b="1" dirty="0" smtClean="0"/>
              <a:t>1.Історія виникнення психічного відображення</a:t>
            </a:r>
          </a:p>
          <a:p>
            <a:pPr algn="ctr"/>
            <a:r>
              <a:rPr lang="uk-UA" sz="3200" b="1" dirty="0" smtClean="0"/>
              <a:t>2.Виникнення, природа та генезис свідомості</a:t>
            </a:r>
          </a:p>
          <a:p>
            <a:pPr algn="ctr"/>
            <a:r>
              <a:rPr lang="uk-UA" sz="3200" b="1" dirty="0" smtClean="0"/>
              <a:t>3.Визначальна роль соціальності у виникненні свідомості</a:t>
            </a:r>
          </a:p>
          <a:p>
            <a:pPr algn="ctr"/>
            <a:r>
              <a:rPr lang="uk-UA" sz="3200" b="1" dirty="0" smtClean="0"/>
              <a:t>4.Структура свідомості, її основні рівні</a:t>
            </a:r>
          </a:p>
          <a:p>
            <a:pPr algn="ctr">
              <a:buNone/>
            </a:pPr>
            <a:r>
              <a:rPr lang="uk-UA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EBD23D"/>
                </a:solidFill>
              </a:rPr>
              <a:t>Несвідоме </a:t>
            </a:r>
            <a:r>
              <a:rPr lang="uk-UA" sz="3200" b="1" dirty="0" smtClean="0"/>
              <a:t>– </a:t>
            </a:r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</a:rPr>
              <a:t>це та частина психіки, де концентруються несвідомі бажання та витісненні із свідомості ідеї.</a:t>
            </a:r>
          </a:p>
          <a:p>
            <a:pPr algn="ctr"/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</a:rPr>
              <a:t>За змістом несвідоме – прояв двох інстинктів життя: інстинкт </a:t>
            </a:r>
            <a:r>
              <a:rPr lang="uk-UA" sz="3600" b="1" i="1" u="sng" dirty="0" smtClean="0">
                <a:solidFill>
                  <a:srgbClr val="00B0F0"/>
                </a:solidFill>
              </a:rPr>
              <a:t>самозбереження</a:t>
            </a:r>
            <a:r>
              <a:rPr lang="uk-UA" sz="3600" b="1" dirty="0" smtClean="0"/>
              <a:t> та </a:t>
            </a:r>
            <a:r>
              <a:rPr lang="uk-UA" sz="3600" b="1" i="1" u="sng" dirty="0" smtClean="0">
                <a:solidFill>
                  <a:srgbClr val="00B0F0"/>
                </a:solidFill>
              </a:rPr>
              <a:t>сексуальний</a:t>
            </a:r>
            <a:r>
              <a:rPr lang="uk-UA" sz="3600" b="1" dirty="0" smtClean="0">
                <a:solidFill>
                  <a:srgbClr val="00B0F0"/>
                </a:solidFill>
              </a:rPr>
              <a:t> </a:t>
            </a:r>
            <a:r>
              <a:rPr lang="uk-UA" sz="3200" b="1" dirty="0" smtClean="0"/>
              <a:t>інстинкт ( лібідо ).</a:t>
            </a:r>
          </a:p>
          <a:p>
            <a:pPr algn="ctr"/>
            <a:r>
              <a:rPr lang="uk-UA" sz="3200" b="1" dirty="0" smtClean="0">
                <a:solidFill>
                  <a:srgbClr val="FFFFCC"/>
                </a:solidFill>
              </a:rPr>
              <a:t>“ Лібідо ”</a:t>
            </a:r>
            <a:r>
              <a:rPr lang="uk-UA" sz="3200" b="1" dirty="0" smtClean="0"/>
              <a:t> – психічна енергія, яка лежить в основі всіх сексуальних проявів індивіда.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858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FFCC"/>
                </a:solidFill>
              </a:rPr>
              <a:t>Структура </a:t>
            </a:r>
            <a:r>
              <a:rPr lang="ru-RU" sz="4000" b="1" dirty="0" err="1" smtClean="0">
                <a:solidFill>
                  <a:srgbClr val="00FFCC"/>
                </a:solidFill>
              </a:rPr>
              <a:t>несвідомого</a:t>
            </a:r>
            <a:r>
              <a:rPr lang="ru-RU" sz="4000" b="1" dirty="0" smtClean="0">
                <a:solidFill>
                  <a:srgbClr val="00FFCC"/>
                </a:solidFill>
              </a:rPr>
              <a:t/>
            </a:r>
            <a:br>
              <a:rPr lang="ru-RU" sz="4000" b="1" dirty="0" smtClean="0">
                <a:solidFill>
                  <a:srgbClr val="00FFCC"/>
                </a:solidFill>
              </a:rPr>
            </a:br>
            <a:r>
              <a:rPr lang="ru-RU" sz="4000" b="1" dirty="0" smtClean="0">
                <a:solidFill>
                  <a:srgbClr val="00FFCC"/>
                </a:solidFill>
              </a:rPr>
              <a:t>         за Фрейдом</a:t>
            </a:r>
            <a:endParaRPr lang="ru-RU" sz="4000" b="1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numCol="2">
            <a:normAutofit fontScale="77500" lnSpcReduction="20000"/>
          </a:bodyPr>
          <a:lstStyle/>
          <a:p>
            <a:endParaRPr lang="uk-UA" b="1" dirty="0" smtClean="0">
              <a:solidFill>
                <a:srgbClr val="FFFF66"/>
              </a:solidFill>
            </a:endParaRPr>
          </a:p>
          <a:p>
            <a:r>
              <a:rPr lang="uk-UA" sz="3100" b="1" i="1" u="sng" dirty="0" smtClean="0">
                <a:solidFill>
                  <a:srgbClr val="FFFF66"/>
                </a:solidFill>
              </a:rPr>
              <a:t>Самосвідомість:</a:t>
            </a:r>
          </a:p>
          <a:p>
            <a:r>
              <a:rPr lang="uk-UA" sz="2800" b="1" dirty="0" smtClean="0"/>
              <a:t>Усвідомлення “Я”</a:t>
            </a:r>
          </a:p>
          <a:p>
            <a:r>
              <a:rPr lang="uk-UA" sz="2800" b="1" dirty="0" smtClean="0"/>
              <a:t>Самоусвідомлення “Я”</a:t>
            </a:r>
          </a:p>
          <a:p>
            <a:r>
              <a:rPr lang="uk-UA" sz="3100" b="1" i="1" u="sng" dirty="0" smtClean="0">
                <a:solidFill>
                  <a:srgbClr val="FFFF66"/>
                </a:solidFill>
              </a:rPr>
              <a:t>Емоції та почуття:</a:t>
            </a:r>
          </a:p>
          <a:p>
            <a:r>
              <a:rPr lang="uk-UA" sz="2800" b="1" dirty="0" smtClean="0"/>
              <a:t>Інтелектуальні</a:t>
            </a:r>
          </a:p>
          <a:p>
            <a:r>
              <a:rPr lang="uk-UA" sz="2800" b="1" dirty="0" smtClean="0"/>
              <a:t>Моральні</a:t>
            </a:r>
          </a:p>
          <a:p>
            <a:r>
              <a:rPr lang="uk-UA" sz="2800" b="1" dirty="0" smtClean="0"/>
              <a:t>Естетичні</a:t>
            </a:r>
          </a:p>
          <a:p>
            <a:r>
              <a:rPr lang="uk-UA" sz="2800" b="1" dirty="0" smtClean="0"/>
              <a:t>Етичні</a:t>
            </a:r>
          </a:p>
          <a:p>
            <a:r>
              <a:rPr lang="uk-UA" sz="2800" b="1" dirty="0" smtClean="0"/>
              <a:t>Афекти</a:t>
            </a:r>
          </a:p>
          <a:p>
            <a:r>
              <a:rPr lang="uk-UA" sz="3100" b="1" i="1" u="sng" dirty="0" smtClean="0">
                <a:solidFill>
                  <a:srgbClr val="FFFF66"/>
                </a:solidFill>
              </a:rPr>
              <a:t>Знання:</a:t>
            </a:r>
          </a:p>
          <a:p>
            <a:r>
              <a:rPr lang="uk-UA" sz="2800" b="1" dirty="0" smtClean="0"/>
              <a:t>Емпіричні</a:t>
            </a:r>
          </a:p>
          <a:p>
            <a:r>
              <a:rPr lang="uk-UA" sz="2800" b="1" dirty="0" smtClean="0"/>
              <a:t>Теоретичні</a:t>
            </a:r>
          </a:p>
          <a:p>
            <a:endParaRPr lang="uk-UA" sz="2800" b="1" dirty="0" smtClean="0"/>
          </a:p>
          <a:p>
            <a:endParaRPr lang="uk-UA" sz="2800" b="1" dirty="0" smtClean="0"/>
          </a:p>
          <a:p>
            <a:endParaRPr lang="uk-UA" sz="2800" b="1" dirty="0" smtClean="0"/>
          </a:p>
          <a:p>
            <a:r>
              <a:rPr lang="uk-UA" sz="3100" b="1" i="1" u="sng" dirty="0" smtClean="0">
                <a:solidFill>
                  <a:srgbClr val="00FF00"/>
                </a:solidFill>
              </a:rPr>
              <a:t>Воля:</a:t>
            </a:r>
          </a:p>
          <a:p>
            <a:r>
              <a:rPr lang="uk-UA" sz="2800" b="1" dirty="0" smtClean="0"/>
              <a:t>Цілепокладання</a:t>
            </a:r>
          </a:p>
          <a:p>
            <a:r>
              <a:rPr lang="uk-UA" sz="2800" b="1" dirty="0" smtClean="0"/>
              <a:t>Вибір засобів діяльності</a:t>
            </a:r>
          </a:p>
          <a:p>
            <a:r>
              <a:rPr lang="uk-UA" sz="3100" b="1" i="1" u="sng" dirty="0" smtClean="0">
                <a:solidFill>
                  <a:srgbClr val="00FF00"/>
                </a:solidFill>
              </a:rPr>
              <a:t>Мислення:</a:t>
            </a:r>
          </a:p>
          <a:p>
            <a:r>
              <a:rPr lang="uk-UA" sz="2800" b="1" dirty="0" smtClean="0"/>
              <a:t>Образне</a:t>
            </a:r>
          </a:p>
          <a:p>
            <a:r>
              <a:rPr lang="uk-UA" sz="2800" b="1" dirty="0" smtClean="0"/>
              <a:t>Операціональне</a:t>
            </a:r>
          </a:p>
          <a:p>
            <a:r>
              <a:rPr lang="uk-UA" sz="2800" b="1" dirty="0" smtClean="0"/>
              <a:t>Раціональне</a:t>
            </a:r>
          </a:p>
          <a:p>
            <a:r>
              <a:rPr lang="uk-UA" sz="3100" b="1" i="1" u="sng" dirty="0" smtClean="0">
                <a:solidFill>
                  <a:srgbClr val="00FF00"/>
                </a:solidFill>
              </a:rPr>
              <a:t>Пам</a:t>
            </a:r>
            <a:r>
              <a:rPr lang="en-US" sz="3100" b="1" i="1" u="sng" dirty="0" smtClean="0">
                <a:solidFill>
                  <a:srgbClr val="00FF00"/>
                </a:solidFill>
              </a:rPr>
              <a:t>`</a:t>
            </a:r>
            <a:r>
              <a:rPr lang="uk-UA" sz="3100" b="1" i="1" u="sng" dirty="0" smtClean="0">
                <a:solidFill>
                  <a:srgbClr val="00FF00"/>
                </a:solidFill>
              </a:rPr>
              <a:t>ять: </a:t>
            </a:r>
          </a:p>
          <a:p>
            <a:r>
              <a:rPr lang="uk-UA" sz="2800" b="1" dirty="0" smtClean="0"/>
              <a:t>Моторна</a:t>
            </a:r>
          </a:p>
          <a:p>
            <a:r>
              <a:rPr lang="uk-UA" sz="2800" b="1" dirty="0" smtClean="0"/>
              <a:t>Сенсорна</a:t>
            </a:r>
          </a:p>
          <a:p>
            <a:r>
              <a:rPr lang="uk-UA" sz="2800" b="1" dirty="0" smtClean="0"/>
              <a:t>Емоційна</a:t>
            </a:r>
          </a:p>
          <a:p>
            <a:r>
              <a:rPr lang="uk-UA" sz="2800" b="1" dirty="0" smtClean="0"/>
              <a:t>Образна</a:t>
            </a:r>
          </a:p>
          <a:p>
            <a:pPr>
              <a:buNone/>
            </a:pPr>
            <a:r>
              <a:rPr lang="uk-UA" sz="2800" b="1" dirty="0" smtClean="0"/>
              <a:t>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uk-UA" b="1" dirty="0" smtClean="0">
                <a:solidFill>
                  <a:srgbClr val="00FFCC"/>
                </a:solidFill>
              </a:rPr>
              <a:t>Сучасна структура свідомості</a:t>
            </a:r>
            <a:endParaRPr lang="ru-RU" b="1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42900"/>
          <a:ext cx="8858280" cy="1371600"/>
        </p:xfrm>
        <a:graphic>
          <a:graphicData uri="http://schemas.openxmlformats.org/drawingml/2006/table">
            <a:tbl>
              <a:tblPr/>
              <a:tblGrid>
                <a:gridCol w="8858280"/>
              </a:tblGrid>
              <a:tr h="101727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FF"/>
                          </a:solidFill>
                        </a:rPr>
                        <a:t>   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Несвідоме </a:t>
                      </a:r>
                      <a:endParaRPr lang="uk-UA" sz="2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2800" b="1" baseline="0" dirty="0" smtClean="0">
                          <a:solidFill>
                            <a:srgbClr val="0070C0"/>
                          </a:solidFill>
                        </a:rPr>
                        <a:t>це сукупність психічних явищ, станів і дій, які лежать поза сферою розуму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571876"/>
          <a:ext cx="1920210" cy="457200"/>
        </p:xfrm>
        <a:graphic>
          <a:graphicData uri="http://schemas.openxmlformats.org/drawingml/2006/table">
            <a:tbl>
              <a:tblPr/>
              <a:tblGrid>
                <a:gridCol w="1920210"/>
              </a:tblGrid>
              <a:tr h="45720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Сновидіння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2643182"/>
          <a:ext cx="1714512" cy="701040"/>
        </p:xfrm>
        <a:graphic>
          <a:graphicData uri="http://schemas.openxmlformats.org/drawingml/2006/table">
            <a:tbl>
              <a:tblPr/>
              <a:tblGrid>
                <a:gridCol w="171451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Гіпнотичні             стани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7356" y="4214818"/>
          <a:ext cx="1908812" cy="396240"/>
        </p:xfrm>
        <a:graphic>
          <a:graphicData uri="http://schemas.openxmlformats.org/drawingml/2006/table">
            <a:tbl>
              <a:tblPr/>
              <a:tblGrid>
                <a:gridCol w="1908812"/>
              </a:tblGrid>
              <a:tr h="30575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автоматизми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29058" y="2786058"/>
          <a:ext cx="2571768" cy="701040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Явища</a:t>
                      </a:r>
                    </a:p>
                    <a:p>
                      <a:pPr algn="ctr"/>
                      <a:r>
                        <a:rPr lang="uk-UA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сомнамбулізму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57620" y="4143380"/>
          <a:ext cx="1357322" cy="437198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437198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інтуїція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15074" y="1785926"/>
          <a:ext cx="1605936" cy="654360"/>
        </p:xfrm>
        <a:graphic>
          <a:graphicData uri="http://schemas.openxmlformats.org/drawingml/2006/table">
            <a:tbl>
              <a:tblPr/>
              <a:tblGrid>
                <a:gridCol w="1605936"/>
              </a:tblGrid>
              <a:tr h="65436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FF00"/>
                          </a:solidFill>
                        </a:rPr>
                        <a:t>Стани</a:t>
                      </a:r>
                    </a:p>
                    <a:p>
                      <a:pPr algn="ctr"/>
                      <a:r>
                        <a:rPr lang="uk-UA" b="1" dirty="0" smtClean="0">
                          <a:solidFill>
                            <a:srgbClr val="FFFF00"/>
                          </a:solidFill>
                        </a:rPr>
                        <a:t>неосудності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43570" y="4214818"/>
          <a:ext cx="1928826" cy="39624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FF66"/>
                          </a:solidFill>
                        </a:rPr>
                        <a:t>інстинкти</a:t>
                      </a:r>
                      <a:endParaRPr lang="ru-RU" sz="20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715272" y="4071942"/>
          <a:ext cx="1428728" cy="500066"/>
        </p:xfrm>
        <a:graphic>
          <a:graphicData uri="http://schemas.openxmlformats.org/drawingml/2006/table">
            <a:tbl>
              <a:tblPr/>
              <a:tblGrid>
                <a:gridCol w="1428728"/>
              </a:tblGrid>
              <a:tr h="500066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B050"/>
                          </a:solidFill>
                        </a:rPr>
                        <a:t>потреби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643702" y="5000636"/>
          <a:ext cx="2037426" cy="1005840"/>
        </p:xfrm>
        <a:graphic>
          <a:graphicData uri="http://schemas.openxmlformats.org/drawingml/2006/table">
            <a:tbl>
              <a:tblPr/>
              <a:tblGrid>
                <a:gridCol w="2037426"/>
              </a:tblGrid>
              <a:tr h="85725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66"/>
                          </a:solidFill>
                        </a:rPr>
                        <a:t>Зароджується                на рівні підсвідомого</a:t>
                      </a:r>
                      <a:endParaRPr lang="ru-RU" sz="20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36" y="5072074"/>
          <a:ext cx="2226000" cy="1005840"/>
        </p:xfrm>
        <a:graphic>
          <a:graphicData uri="http://schemas.openxmlformats.org/drawingml/2006/table">
            <a:tbl>
              <a:tblPr/>
              <a:tblGrid>
                <a:gridCol w="2226000"/>
              </a:tblGrid>
              <a:tr h="57436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33CC"/>
                          </a:solidFill>
                        </a:rPr>
                        <a:t>Зароджується на рівні свідомості</a:t>
                      </a:r>
                      <a:endParaRPr lang="ru-RU" sz="2000" b="1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rot="5400000">
            <a:off x="-250065" y="2536025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214414" y="214311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429124" y="2143116"/>
            <a:ext cx="1000926" cy="143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679289" y="182164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499901" y="2857893"/>
            <a:ext cx="250112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429388" y="2428868"/>
            <a:ext cx="228601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7179487" y="2750339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072330" y="4714884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8358214" y="464344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143108" y="4643446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4357686" y="464344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uk-UA" dirty="0"/>
              <a:t>        </a:t>
            </a:r>
            <a:r>
              <a:rPr lang="uk-UA" sz="2800" b="1" dirty="0">
                <a:solidFill>
                  <a:srgbClr val="66FFFF"/>
                </a:solidFill>
              </a:rPr>
              <a:t>Людська свідомість – це унікальне явище дійсності. </a:t>
            </a:r>
            <a:endParaRPr lang="uk-UA" sz="2800" b="1" dirty="0" smtClean="0">
              <a:solidFill>
                <a:srgbClr val="66FF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66FFFF"/>
                </a:solidFill>
              </a:rPr>
              <a:t>За </a:t>
            </a:r>
            <a:r>
              <a:rPr lang="uk-UA" sz="2800" b="1" dirty="0">
                <a:solidFill>
                  <a:srgbClr val="66FFFF"/>
                </a:solidFill>
              </a:rPr>
              <a:t>своїм змістом та можливостями свідомість виходить далеко за межі простих життєвих потреб. </a:t>
            </a:r>
            <a:endParaRPr lang="uk-UA" sz="2800" b="1" dirty="0" smtClean="0">
              <a:solidFill>
                <a:srgbClr val="66FF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66FFFF"/>
                </a:solidFill>
              </a:rPr>
              <a:t>Завдяки </a:t>
            </a:r>
            <a:r>
              <a:rPr lang="uk-UA" sz="2800" b="1" dirty="0">
                <a:solidFill>
                  <a:srgbClr val="66FFFF"/>
                </a:solidFill>
              </a:rPr>
              <a:t>свідомості людина вибудовує у своєму внутрішньому світі цілий </a:t>
            </a:r>
            <a:r>
              <a:rPr lang="uk-UA" sz="2800" b="1" dirty="0" err="1">
                <a:solidFill>
                  <a:srgbClr val="66FFFF"/>
                </a:solidFill>
              </a:rPr>
              <a:t>універсум</a:t>
            </a:r>
            <a:r>
              <a:rPr lang="uk-UA" sz="2800" b="1" dirty="0">
                <a:solidFill>
                  <a:srgbClr val="66FFFF"/>
                </a:solidFill>
              </a:rPr>
              <a:t>, що має внутрішню систему </a:t>
            </a:r>
            <a:r>
              <a:rPr lang="uk-UA" sz="2800" b="1" dirty="0" err="1">
                <a:solidFill>
                  <a:srgbClr val="66FFFF"/>
                </a:solidFill>
              </a:rPr>
              <a:t>зв</a:t>
            </a:r>
            <a:r>
              <a:rPr lang="en-US" sz="2800" b="1" dirty="0" smtClean="0">
                <a:solidFill>
                  <a:srgbClr val="66FFFF"/>
                </a:solidFill>
                <a:cs typeface="Arial" charset="0"/>
              </a:rPr>
              <a:t>‘</a:t>
            </a:r>
            <a:r>
              <a:rPr lang="ru-RU" sz="2800" b="1" smtClean="0">
                <a:solidFill>
                  <a:srgbClr val="66FFFF"/>
                </a:solidFill>
                <a:cs typeface="Arial" charset="0"/>
              </a:rPr>
              <a:t>я</a:t>
            </a:r>
            <a:r>
              <a:rPr lang="uk-UA" sz="2800" b="1" smtClean="0">
                <a:solidFill>
                  <a:srgbClr val="66FFFF"/>
                </a:solidFill>
                <a:cs typeface="Arial" charset="0"/>
              </a:rPr>
              <a:t>зків</a:t>
            </a:r>
            <a:r>
              <a:rPr lang="uk-UA" sz="2800" b="1" dirty="0" smtClean="0">
                <a:solidFill>
                  <a:srgbClr val="66FFFF"/>
                </a:solidFill>
                <a:cs typeface="Arial" charset="0"/>
              </a:rPr>
              <a:t> </a:t>
            </a:r>
            <a:r>
              <a:rPr lang="uk-UA" sz="2800" b="1" dirty="0">
                <a:solidFill>
                  <a:srgbClr val="66FFFF"/>
                </a:solidFill>
                <a:cs typeface="Arial" charset="0"/>
              </a:rPr>
              <a:t>та підпорядкувань</a:t>
            </a:r>
            <a:r>
              <a:rPr lang="uk-UA" sz="2800" b="1" dirty="0" smtClean="0">
                <a:solidFill>
                  <a:srgbClr val="66FFFF"/>
                </a:solidFill>
                <a:cs typeface="Arial" charset="0"/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66FFFF"/>
                </a:solidFill>
              </a:rPr>
              <a:t> Могутність та унікальність свідомості яскраво виявлена в її складній будові та в розмаїтості її життєвих функцій.</a:t>
            </a:r>
            <a:endParaRPr lang="en-US" sz="2800" b="1" dirty="0">
              <a:solidFill>
                <a:srgbClr val="66FFFF"/>
              </a:solidFill>
              <a:cs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000" dirty="0">
                <a:solidFill>
                  <a:srgbClr val="FF3300"/>
                </a:solidFill>
              </a:rPr>
              <a:t>Висновки:</a:t>
            </a:r>
            <a:endParaRPr lang="ru-RU" sz="5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1433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vi-VN" sz="4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Свідо́мість</a:t>
            </a:r>
            <a:r>
              <a:rPr lang="vi-VN" dirty="0" smtClean="0">
                <a:solidFill>
                  <a:srgbClr val="66FFFF"/>
                </a:solidFill>
              </a:rPr>
              <a:t> –</a:t>
            </a:r>
            <a:endParaRPr lang="uk-UA" dirty="0" smtClean="0">
              <a:solidFill>
                <a:srgbClr val="66FFFF"/>
              </a:solidFill>
            </a:endParaRPr>
          </a:p>
          <a:p>
            <a:pPr algn="ctr"/>
            <a:r>
              <a:rPr lang="vi-VN" dirty="0" smtClean="0"/>
              <a:t> </a:t>
            </a:r>
            <a:r>
              <a:rPr lang="vi-VN" sz="3600" b="1" dirty="0" smtClean="0">
                <a:solidFill>
                  <a:srgbClr val="66FF33"/>
                </a:solidFill>
              </a:rPr>
              <a:t>це вища форма відображення дійсності, котра властива лише людям і пов'язана з їх психікою, абстрактним мисленням, світоглядом, самосвідомістю, самоконтролем своєї поведінки і </a:t>
            </a:r>
            <a:r>
              <a:rPr lang="vi-VN" sz="3500" b="1" dirty="0" smtClean="0">
                <a:solidFill>
                  <a:srgbClr val="66FF33"/>
                </a:solidFill>
              </a:rPr>
              <a:t>діяльності</a:t>
            </a:r>
            <a:endParaRPr lang="ru-RU" sz="35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447800" y="152400"/>
            <a:ext cx="6172200" cy="25146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Прояви (ознаки) свідомості: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dirty="0"/>
          </a:p>
          <a:p>
            <a:pPr>
              <a:buFont typeface="Wingdings" pitchFamily="2" charset="2"/>
              <a:buNone/>
            </a:pPr>
            <a:endParaRPr lang="uk-UA" dirty="0"/>
          </a:p>
          <a:p>
            <a:pPr>
              <a:buFont typeface="Wingdings" pitchFamily="2" charset="2"/>
              <a:buNone/>
            </a:pPr>
            <a:endParaRPr lang="uk-UA" dirty="0"/>
          </a:p>
          <a:p>
            <a:pPr>
              <a:buFont typeface="Wingdings" pitchFamily="2" charset="2"/>
              <a:buNone/>
            </a:pPr>
            <a:r>
              <a:rPr lang="uk-UA" dirty="0"/>
              <a:t>        </a:t>
            </a:r>
            <a:endParaRPr lang="ru-RU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2971800"/>
            <a:ext cx="2286000" cy="1066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особливий, 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небіологічний тип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поведінки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857224" y="4714884"/>
            <a:ext cx="2414614" cy="1066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Використання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 предметів 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культури за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 їх призначенням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743200" y="2971800"/>
            <a:ext cx="1066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мова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495800" y="3124200"/>
            <a:ext cx="2362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Оперування не 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наданим </a:t>
            </a:r>
            <a:r>
              <a:rPr lang="uk-UA" b="1" dirty="0" err="1">
                <a:solidFill>
                  <a:srgbClr val="000000"/>
                </a:solidFill>
              </a:rPr>
              <a:t>наявно</a:t>
            </a:r>
            <a:endParaRPr lang="uk-UA" b="1" dirty="0">
              <a:solidFill>
                <a:srgbClr val="000000"/>
              </a:solidFill>
            </a:endParaRP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 змістом реальнос</a:t>
            </a:r>
            <a:r>
              <a:rPr lang="uk-UA" dirty="0">
                <a:solidFill>
                  <a:srgbClr val="000000"/>
                </a:solidFill>
              </a:rPr>
              <a:t>ті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929454" y="3276600"/>
            <a:ext cx="2214546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продукування 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того, що не існує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(творчість)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886200" y="4800600"/>
            <a:ext cx="3124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Цілеспрямування дій та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uk-UA" b="1" dirty="0">
                <a:solidFill>
                  <a:srgbClr val="000000"/>
                </a:solidFill>
              </a:rPr>
              <a:t>думок людини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828800" y="21336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438400" y="2590800"/>
            <a:ext cx="228600" cy="1905000"/>
          </a:xfrm>
          <a:prstGeom prst="downArrow">
            <a:avLst>
              <a:gd name="adj1" fmla="val 50000"/>
              <a:gd name="adj2" fmla="val 208333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124200" y="26670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4038600" y="2895600"/>
            <a:ext cx="228600" cy="1676400"/>
          </a:xfrm>
          <a:prstGeom prst="downArrow">
            <a:avLst>
              <a:gd name="adj1" fmla="val 50000"/>
              <a:gd name="adj2" fmla="val 183333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5486400" y="27432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7239000" y="2209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714480" y="285728"/>
            <a:ext cx="5372120" cy="11620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819400" y="571480"/>
            <a:ext cx="3352800" cy="68582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uk-UA" sz="28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Свідомість</a:t>
            </a:r>
            <a:endParaRPr lang="uk-UA" sz="28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505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857488" y="1571612"/>
            <a:ext cx="3143272" cy="595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66FFFF"/>
                </a:solidFill>
              </a:rPr>
              <a:t>Знання, розум</a:t>
            </a:r>
            <a:endParaRPr lang="ru-RU" sz="2400" b="1" dirty="0">
              <a:solidFill>
                <a:srgbClr val="66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14282" y="2143116"/>
            <a:ext cx="2428892" cy="9906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66FFFF"/>
                </a:solidFill>
              </a:rPr>
              <a:t>Пізнавальна</a:t>
            </a:r>
          </a:p>
          <a:p>
            <a:pPr algn="ctr"/>
            <a:r>
              <a:rPr lang="uk-UA" sz="2000" b="1" dirty="0" smtClean="0">
                <a:solidFill>
                  <a:srgbClr val="66FFFF"/>
                </a:solidFill>
              </a:rPr>
              <a:t> </a:t>
            </a:r>
            <a:r>
              <a:rPr lang="uk-UA" sz="2000" b="1" dirty="0">
                <a:solidFill>
                  <a:srgbClr val="66FFFF"/>
                </a:solidFill>
              </a:rPr>
              <a:t>діяльність</a:t>
            </a:r>
            <a:endParaRPr lang="ru-RU" sz="2000" b="1" dirty="0">
              <a:solidFill>
                <a:srgbClr val="66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857488" y="2285992"/>
            <a:ext cx="2357454" cy="714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66FFFF"/>
                </a:solidFill>
              </a:rPr>
              <a:t>Емоційна</a:t>
            </a:r>
          </a:p>
          <a:p>
            <a:pPr algn="ctr"/>
            <a:r>
              <a:rPr lang="uk-UA" b="1" dirty="0" smtClean="0">
                <a:solidFill>
                  <a:srgbClr val="66FFFF"/>
                </a:solidFill>
              </a:rPr>
              <a:t> </a:t>
            </a:r>
            <a:r>
              <a:rPr lang="uk-UA" b="1" dirty="0">
                <a:solidFill>
                  <a:srgbClr val="66FFFF"/>
                </a:solidFill>
              </a:rPr>
              <a:t>діяльність</a:t>
            </a:r>
            <a:endParaRPr lang="ru-RU" b="1" dirty="0">
              <a:solidFill>
                <a:srgbClr val="66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357818" y="2214554"/>
            <a:ext cx="3357586" cy="10001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66FFFF"/>
                </a:solidFill>
              </a:rPr>
              <a:t>Мотиваційно-вольова </a:t>
            </a:r>
            <a:endParaRPr lang="uk-UA" sz="2000" b="1" dirty="0" smtClean="0">
              <a:solidFill>
                <a:srgbClr val="66FFFF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66FFFF"/>
                </a:solidFill>
              </a:rPr>
              <a:t>діяльність</a:t>
            </a:r>
            <a:endParaRPr lang="ru-RU" sz="2000" b="1" dirty="0">
              <a:solidFill>
                <a:srgbClr val="66FFFF"/>
              </a:solidFill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0" y="3286124"/>
            <a:ext cx="1371600" cy="121444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>
                <a:solidFill>
                  <a:srgbClr val="DCE04C"/>
                </a:solidFill>
              </a:rPr>
              <a:t>Чуттєво –</a:t>
            </a:r>
          </a:p>
          <a:p>
            <a:pPr algn="ctr"/>
            <a:r>
              <a:rPr lang="uk-UA" b="1" dirty="0">
                <a:solidFill>
                  <a:srgbClr val="DCE04C"/>
                </a:solidFill>
              </a:rPr>
              <a:t> сенситивний </a:t>
            </a:r>
          </a:p>
          <a:p>
            <a:pPr algn="ctr"/>
            <a:r>
              <a:rPr lang="uk-UA" b="1" dirty="0">
                <a:solidFill>
                  <a:srgbClr val="DCE04C"/>
                </a:solidFill>
              </a:rPr>
              <a:t>рівен</a:t>
            </a:r>
            <a:r>
              <a:rPr lang="uk-UA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ь</a:t>
            </a:r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1428728" y="3357562"/>
            <a:ext cx="1357322" cy="114300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solidFill>
                  <a:srgbClr val="00FF00"/>
                </a:solidFill>
              </a:rPr>
              <a:t>Позитивний</a:t>
            </a:r>
          </a:p>
          <a:p>
            <a:pPr algn="ctr"/>
            <a:r>
              <a:rPr lang="uk-UA" sz="1600" b="1" dirty="0">
                <a:solidFill>
                  <a:srgbClr val="00FF00"/>
                </a:solidFill>
              </a:rPr>
              <a:t>рівень</a:t>
            </a:r>
            <a:endParaRPr lang="ru-RU" sz="1600" b="1" dirty="0">
              <a:solidFill>
                <a:srgbClr val="00FF00"/>
              </a:solidFill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00034" y="4572008"/>
            <a:ext cx="2000264" cy="99059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b="1" dirty="0"/>
              <a:t>Абстрактний</a:t>
            </a:r>
          </a:p>
          <a:p>
            <a:pPr algn="ctr"/>
            <a:r>
              <a:rPr lang="uk-UA" sz="1600" b="1" dirty="0"/>
              <a:t>мислений рівень</a:t>
            </a:r>
            <a:endParaRPr lang="ru-RU" sz="1600" b="1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85720" y="5943600"/>
            <a:ext cx="230508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b="1" dirty="0"/>
              <a:t>Чуттєві образи,</a:t>
            </a:r>
          </a:p>
          <a:p>
            <a:pPr algn="ctr"/>
            <a:r>
              <a:rPr lang="uk-UA" sz="1600" b="1" dirty="0"/>
              <a:t> понятійні структури</a:t>
            </a:r>
            <a:endParaRPr lang="ru-RU" sz="1600" b="1" dirty="0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2714612" y="3429000"/>
            <a:ext cx="107157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 dirty="0"/>
              <a:t>Почуття</a:t>
            </a:r>
            <a:endParaRPr lang="ru-RU" sz="1600" b="1" dirty="0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857620" y="3429000"/>
            <a:ext cx="976314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solidFill>
                  <a:srgbClr val="66FFFF"/>
                </a:solidFill>
              </a:rPr>
              <a:t>Афекти</a:t>
            </a:r>
            <a:endParaRPr lang="ru-RU" sz="1600" b="1" dirty="0">
              <a:solidFill>
                <a:srgbClr val="66FFFF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2786050" y="4419600"/>
            <a:ext cx="8715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 dirty="0"/>
              <a:t>радість,</a:t>
            </a:r>
          </a:p>
          <a:p>
            <a:pPr algn="ctr"/>
            <a:r>
              <a:rPr lang="uk-UA" sz="1400" b="1" dirty="0"/>
              <a:t>горе,</a:t>
            </a:r>
          </a:p>
          <a:p>
            <a:pPr algn="ctr"/>
            <a:r>
              <a:rPr lang="uk-UA" sz="1400" b="1" dirty="0"/>
              <a:t>лють,</a:t>
            </a:r>
          </a:p>
          <a:p>
            <a:pPr algn="ctr"/>
            <a:r>
              <a:rPr lang="uk-UA" sz="1400" b="1" dirty="0"/>
              <a:t>тощо</a:t>
            </a:r>
            <a:endParaRPr lang="ru-RU" sz="1400" b="1" dirty="0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000496" y="4357694"/>
            <a:ext cx="976314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 dirty="0"/>
              <a:t>Лють, </a:t>
            </a:r>
          </a:p>
          <a:p>
            <a:pPr algn="ctr"/>
            <a:r>
              <a:rPr lang="uk-UA" sz="1400" b="1" dirty="0"/>
              <a:t>жах, </a:t>
            </a:r>
          </a:p>
          <a:p>
            <a:pPr algn="ctr"/>
            <a:r>
              <a:rPr lang="uk-UA" sz="1400" b="1" dirty="0"/>
              <a:t>відчай</a:t>
            </a:r>
            <a:endParaRPr lang="ru-RU" sz="1400" b="1" dirty="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786050" y="6072206"/>
            <a:ext cx="1285884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b="1" dirty="0"/>
              <a:t>пристрасть</a:t>
            </a:r>
            <a:endParaRPr lang="ru-RU" sz="1600" b="1" dirty="0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214810" y="6143644"/>
            <a:ext cx="150019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b="1" dirty="0"/>
              <a:t>самопочуття</a:t>
            </a:r>
            <a:endParaRPr lang="ru-RU" sz="1600" b="1" dirty="0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5867400" y="3857628"/>
            <a:ext cx="1062054" cy="101917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/>
              <a:t>потреби</a:t>
            </a:r>
            <a:endParaRPr lang="ru-RU" b="1" dirty="0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7000892" y="4214818"/>
            <a:ext cx="995386" cy="101917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>
                <a:solidFill>
                  <a:srgbClr val="B7ECFD"/>
                </a:solidFill>
              </a:rPr>
              <a:t>інтереси</a:t>
            </a:r>
            <a:endParaRPr lang="ru-RU" b="1" dirty="0">
              <a:solidFill>
                <a:srgbClr val="B7ECFD"/>
              </a:solidFill>
            </a:endParaRP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7858148" y="3500438"/>
            <a:ext cx="1285852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>
                <a:solidFill>
                  <a:srgbClr val="FF0066"/>
                </a:solidFill>
              </a:rPr>
              <a:t>здібності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4786314" y="3357562"/>
            <a:ext cx="1143008" cy="10620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>
                <a:solidFill>
                  <a:srgbClr val="B7ECFD"/>
                </a:solidFill>
              </a:rPr>
              <a:t>мотиви</a:t>
            </a:r>
            <a:endParaRPr lang="ru-RU" b="1" dirty="0">
              <a:solidFill>
                <a:srgbClr val="B7ECFD"/>
              </a:solidFill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1071538" y="3214686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1714480" y="3214686"/>
            <a:ext cx="142876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1402081" y="3214686"/>
            <a:ext cx="45719" cy="1281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357158" y="450057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>
            <a:off x="2209800" y="44196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14478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3357554" y="3071810"/>
            <a:ext cx="233362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4071934" y="3071810"/>
            <a:ext cx="233362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643306" y="3286124"/>
            <a:ext cx="204782" cy="26479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3857620" y="3071810"/>
            <a:ext cx="142876" cy="3143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5857884" y="3286124"/>
            <a:ext cx="304800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6324600" y="3276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7010400" y="3352800"/>
            <a:ext cx="347682" cy="933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7500958" y="3286124"/>
            <a:ext cx="357190" cy="857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dirty="0">
                <a:solidFill>
                  <a:srgbClr val="00B0F0"/>
                </a:solidFill>
              </a:rPr>
              <a:t>    </a:t>
            </a:r>
            <a:r>
              <a:rPr lang="uk-UA" sz="48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структурі свідомості виділяють такі складові:</a:t>
            </a:r>
          </a:p>
          <a:p>
            <a:pPr algn="ctr"/>
            <a:r>
              <a:rPr lang="uk-UA" sz="3600" b="1" dirty="0">
                <a:solidFill>
                  <a:srgbClr val="87056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рівнями свідомість функціонує в єдності свідомого та самосвідомого, а також включає в свій зміст прояви несвідомого та </a:t>
            </a:r>
            <a:r>
              <a:rPr lang="uk-UA" sz="3600" b="1" dirty="0" smtClean="0">
                <a:solidFill>
                  <a:srgbClr val="87056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підсвідомого</a:t>
            </a:r>
            <a:endParaRPr lang="uk-UA" sz="3600" b="1" dirty="0">
              <a:solidFill>
                <a:srgbClr val="87056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uk-UA" sz="3600" b="1" dirty="0">
              <a:solidFill>
                <a:srgbClr val="87056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3600" b="1" dirty="0">
                <a:solidFill>
                  <a:srgbClr val="87056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складовими свідомість складається із мислення, емоцій і почуттів та волі</a:t>
            </a:r>
            <a:endParaRPr lang="ru-RU" sz="3600" b="1" dirty="0">
              <a:solidFill>
                <a:srgbClr val="87056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08"/>
            <a:ext cx="4329114" cy="57150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uk-UA" sz="3200" b="1" dirty="0">
                <a:solidFill>
                  <a:srgbClr val="00FF00"/>
                </a:solidFill>
              </a:rPr>
              <a:t>Є </a:t>
            </a:r>
            <a:r>
              <a:rPr lang="uk-UA" sz="3200" b="1" dirty="0" err="1">
                <a:solidFill>
                  <a:srgbClr val="00FF00"/>
                </a:solidFill>
              </a:rPr>
              <a:t>обов</a:t>
            </a:r>
            <a:r>
              <a:rPr lang="en-US" sz="3200" b="1" dirty="0">
                <a:solidFill>
                  <a:srgbClr val="00FF00"/>
                </a:solidFill>
                <a:cs typeface="Arial" charset="0"/>
              </a:rPr>
              <a:t>‘</a:t>
            </a:r>
            <a:r>
              <a:rPr lang="uk-UA" sz="3200" b="1" dirty="0" err="1">
                <a:solidFill>
                  <a:srgbClr val="00FF00"/>
                </a:solidFill>
                <a:cs typeface="Arial" charset="0"/>
              </a:rPr>
              <a:t>язковим</a:t>
            </a:r>
            <a:r>
              <a:rPr lang="uk-UA" sz="3200" b="1" dirty="0">
                <a:solidFill>
                  <a:srgbClr val="00FF00"/>
                </a:solidFill>
                <a:cs typeface="Arial" charset="0"/>
              </a:rPr>
              <a:t> елементом свідомості</a:t>
            </a:r>
            <a:r>
              <a:rPr lang="uk-UA" sz="3200" b="1" dirty="0" smtClean="0">
                <a:solidFill>
                  <a:srgbClr val="00FF00"/>
                </a:solidFill>
                <a:cs typeface="Arial" charset="0"/>
              </a:rPr>
              <a:t>; без </a:t>
            </a:r>
            <a:r>
              <a:rPr lang="uk-UA" sz="3200" b="1" dirty="0">
                <a:solidFill>
                  <a:srgbClr val="00FF00"/>
                </a:solidFill>
                <a:cs typeface="Arial" charset="0"/>
              </a:rPr>
              <a:t>неї людина не змогла б зрозуміти себе, визначити своє місце у світі та вдосконалюватися;</a:t>
            </a:r>
          </a:p>
          <a:p>
            <a:pPr algn="ctr"/>
            <a:r>
              <a:rPr lang="uk-UA" sz="3200" b="1" dirty="0">
                <a:solidFill>
                  <a:srgbClr val="00FF00"/>
                </a:solidFill>
                <a:cs typeface="Arial" charset="0"/>
              </a:rPr>
              <a:t>Самосвідомість – це діяльність душі людини, її спрямованість на свою</a:t>
            </a:r>
            <a:r>
              <a:rPr lang="ru-RU" sz="3200" b="1" dirty="0">
                <a:solidFill>
                  <a:srgbClr val="00FF00"/>
                </a:solidFill>
                <a:cs typeface="Arial" charset="0"/>
              </a:rPr>
              <a:t> </a:t>
            </a:r>
            <a:r>
              <a:rPr lang="uk-UA" sz="3200" b="1" dirty="0" smtClean="0">
                <a:solidFill>
                  <a:srgbClr val="00FF00"/>
                </a:solidFill>
                <a:cs typeface="Arial" charset="0"/>
              </a:rPr>
              <a:t>внутрішню  сутність, діалог </a:t>
            </a:r>
            <a:r>
              <a:rPr lang="ru-RU" sz="3200" b="1" dirty="0" smtClean="0">
                <a:solidFill>
                  <a:srgbClr val="00FF00"/>
                </a:solidFill>
                <a:cs typeface="Arial" charset="0"/>
              </a:rPr>
              <a:t>«</a:t>
            </a:r>
            <a:r>
              <a:rPr lang="ru-RU" sz="3200" b="1" dirty="0">
                <a:solidFill>
                  <a:srgbClr val="00FF00"/>
                </a:solidFill>
                <a:cs typeface="Arial" charset="0"/>
              </a:rPr>
              <a:t>Я» </a:t>
            </a:r>
            <a:r>
              <a:rPr lang="ru-RU" sz="3200" b="1" dirty="0" smtClean="0">
                <a:solidFill>
                  <a:srgbClr val="00FF00"/>
                </a:solidFill>
                <a:cs typeface="Arial" charset="0"/>
              </a:rPr>
              <a:t>                      </a:t>
            </a:r>
            <a:r>
              <a:rPr lang="uk-UA" sz="3200" b="1" dirty="0" smtClean="0">
                <a:solidFill>
                  <a:srgbClr val="00FF00"/>
                </a:solidFill>
                <a:cs typeface="Arial" charset="0"/>
              </a:rPr>
              <a:t>з</a:t>
            </a:r>
            <a:r>
              <a:rPr lang="ru-RU" sz="3200" b="1" dirty="0" smtClean="0">
                <a:solidFill>
                  <a:srgbClr val="00FF00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00FF00"/>
                </a:solidFill>
                <a:cs typeface="Arial" charset="0"/>
              </a:rPr>
              <a:t>самим собою.</a:t>
            </a:r>
            <a:endParaRPr lang="en-US" sz="3200" b="1" dirty="0">
              <a:solidFill>
                <a:srgbClr val="00FF00"/>
              </a:solidFill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Самосвідомість: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Савлук ЛІ\psyholo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975057" cy="53959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пізнавальна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самосвідомість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творчість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інформативна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 err="1" smtClean="0">
                <a:solidFill>
                  <a:srgbClr val="FFFF00"/>
                </a:solidFill>
              </a:rPr>
              <a:t>прогнозувальна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оціночна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організаційно - вольова</a:t>
            </a:r>
          </a:p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66FF33"/>
                </a:solidFill>
              </a:rPr>
              <a:t>Основні функції свідомості:</a:t>
            </a:r>
            <a:endParaRPr lang="ru-RU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643998" cy="518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870562"/>
                          </a:solidFill>
                        </a:rPr>
                        <a:t>Сучасні концепції  походження свідомості</a:t>
                      </a:r>
                      <a:endParaRPr lang="ru-RU" sz="2800" b="1" dirty="0">
                        <a:solidFill>
                          <a:srgbClr val="87056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8429652" y="571480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893703" y="2607463"/>
            <a:ext cx="457203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7643834" y="171448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572000" y="1000108"/>
          <a:ext cx="4357686" cy="1493520"/>
        </p:xfrm>
        <a:graphic>
          <a:graphicData uri="http://schemas.openxmlformats.org/drawingml/2006/table">
            <a:tbl>
              <a:tblPr/>
              <a:tblGrid>
                <a:gridCol w="4357686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u="sng" dirty="0" smtClean="0">
                          <a:solidFill>
                            <a:srgbClr val="66FF33"/>
                          </a:solidFill>
                        </a:rPr>
                        <a:t>Дуалістична</a:t>
                      </a:r>
                      <a:r>
                        <a:rPr lang="uk-UA" sz="2000" b="1" dirty="0" smtClean="0">
                          <a:solidFill>
                            <a:srgbClr val="66FF33"/>
                          </a:solidFill>
                        </a:rPr>
                        <a:t>:</a:t>
                      </a:r>
                      <a:r>
                        <a:rPr lang="uk-UA" sz="2000" b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uk-UA" sz="2000" b="1" dirty="0" smtClean="0">
                          <a:solidFill>
                            <a:srgbClr val="00CCFF"/>
                          </a:solidFill>
                        </a:rPr>
                        <a:t>в основі всіх світових процесів лежать два начала:мат</a:t>
                      </a:r>
                      <a:r>
                        <a:rPr lang="uk-UA" sz="2400" b="1" dirty="0" smtClean="0">
                          <a:solidFill>
                            <a:srgbClr val="00CCFF"/>
                          </a:solidFill>
                        </a:rPr>
                        <a:t>еріальне та духовне</a:t>
                      </a:r>
                      <a:endParaRPr lang="ru-RU" sz="2400" b="1" dirty="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rot="10800000">
            <a:off x="7643834" y="321468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572000" y="2714620"/>
          <a:ext cx="4357686" cy="1676400"/>
        </p:xfrm>
        <a:graphic>
          <a:graphicData uri="http://schemas.openxmlformats.org/drawingml/2006/table">
            <a:tbl>
              <a:tblPr/>
              <a:tblGrid>
                <a:gridCol w="4357686"/>
              </a:tblGrid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u="sng" dirty="0" smtClean="0">
                          <a:solidFill>
                            <a:srgbClr val="00FF00"/>
                          </a:solidFill>
                        </a:rPr>
                        <a:t>Концепція еволюції</a:t>
                      </a:r>
                      <a:r>
                        <a:rPr lang="uk-UA" sz="2000" b="1" dirty="0" smtClean="0">
                          <a:solidFill>
                            <a:srgbClr val="00FF00"/>
                          </a:solidFill>
                        </a:rPr>
                        <a:t>: </a:t>
                      </a:r>
                      <a:r>
                        <a:rPr lang="uk-UA" sz="2000" b="1" dirty="0" smtClean="0">
                          <a:solidFill>
                            <a:srgbClr val="00CCFF"/>
                          </a:solidFill>
                        </a:rPr>
                        <a:t>свідомість є результатом поступового розвитку живих організмів або форм відображення дійсності</a:t>
                      </a:r>
                      <a:endParaRPr lang="ru-RU" sz="2000" b="1" dirty="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rot="10800000">
            <a:off x="7643834" y="507207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572000" y="4643446"/>
          <a:ext cx="4357686" cy="2000264"/>
        </p:xfrm>
        <a:graphic>
          <a:graphicData uri="http://schemas.openxmlformats.org/drawingml/2006/table">
            <a:tbl>
              <a:tblPr/>
              <a:tblGrid>
                <a:gridCol w="4357686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CCFF"/>
                          </a:solidFill>
                        </a:rPr>
                        <a:t>Концепція активно</a:t>
                      </a:r>
                      <a:r>
                        <a:rPr lang="uk-UA" sz="2000" b="1" baseline="0" dirty="0" smtClean="0">
                          <a:solidFill>
                            <a:srgbClr val="00CCFF"/>
                          </a:solidFill>
                        </a:rPr>
                        <a:t> діяльного самопородження свідомості людини на основі прородно-космічних передумов </a:t>
                      </a:r>
                      <a:r>
                        <a:rPr lang="en-US" sz="2000" b="1" baseline="0" dirty="0" smtClean="0">
                          <a:solidFill>
                            <a:srgbClr val="00CCFF"/>
                          </a:solidFill>
                        </a:rPr>
                        <a:t>                          </a:t>
                      </a:r>
                      <a:r>
                        <a:rPr lang="uk-UA" sz="2400" b="1" i="1" u="sng" baseline="0" dirty="0" smtClean="0">
                          <a:solidFill>
                            <a:srgbClr val="66FF33"/>
                          </a:solidFill>
                        </a:rPr>
                        <a:t>( </a:t>
                      </a:r>
                      <a:r>
                        <a:rPr lang="uk-UA" sz="2400" b="1" i="1" u="sng" baseline="0" dirty="0" err="1" smtClean="0">
                          <a:solidFill>
                            <a:srgbClr val="66FF33"/>
                          </a:solidFill>
                        </a:rPr>
                        <a:t>субстанційна</a:t>
                      </a:r>
                      <a:r>
                        <a:rPr lang="uk-UA" sz="2400" b="1" i="1" u="sng" baseline="0" dirty="0" smtClean="0">
                          <a:solidFill>
                            <a:srgbClr val="66FF33"/>
                          </a:solidFill>
                        </a:rPr>
                        <a:t>)</a:t>
                      </a:r>
                      <a:endParaRPr lang="ru-RU" sz="2400" b="1" i="1" u="sng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rot="10800000">
            <a:off x="-500066" y="500042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-2286016" y="2786058"/>
            <a:ext cx="4572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85786" y="171448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14282" y="1142984"/>
          <a:ext cx="4143404" cy="1371600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u="sng" dirty="0" smtClean="0">
                          <a:solidFill>
                            <a:srgbClr val="66FF33"/>
                          </a:solidFill>
                        </a:rPr>
                        <a:t>Релігійна:</a:t>
                      </a:r>
                      <a:r>
                        <a:rPr lang="uk-UA" sz="2000" b="1" dirty="0" smtClean="0">
                          <a:solidFill>
                            <a:srgbClr val="66FF33"/>
                          </a:solidFill>
                        </a:rPr>
                        <a:t> </a:t>
                      </a:r>
                      <a:r>
                        <a:rPr lang="uk-UA" sz="2000" b="1" dirty="0" smtClean="0">
                          <a:solidFill>
                            <a:srgbClr val="00CCFF"/>
                          </a:solidFill>
                        </a:rPr>
                        <a:t>свідомість є проявом іскри Божої , вкладеної у людину Богом при творенні світу</a:t>
                      </a:r>
                      <a:endParaRPr lang="ru-RU" sz="2000" b="1" dirty="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>
            <a:off x="785786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14282" y="2714620"/>
          <a:ext cx="4143404" cy="1737360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u="sng" dirty="0" smtClean="0">
                          <a:solidFill>
                            <a:srgbClr val="66FF33"/>
                          </a:solidFill>
                        </a:rPr>
                        <a:t>Концепція єдиного інформаційного</a:t>
                      </a:r>
                      <a:r>
                        <a:rPr lang="uk-UA" sz="2400" b="1" i="1" u="sng" baseline="0" dirty="0" smtClean="0">
                          <a:solidFill>
                            <a:srgbClr val="66FF33"/>
                          </a:solidFill>
                        </a:rPr>
                        <a:t> поля</a:t>
                      </a:r>
                      <a:r>
                        <a:rPr lang="uk-UA" sz="2400" b="1" i="1" u="sng" baseline="0" dirty="0" smtClean="0">
                          <a:solidFill>
                            <a:srgbClr val="00B0F0"/>
                          </a:solidFill>
                        </a:rPr>
                        <a:t>: </a:t>
                      </a:r>
                      <a:r>
                        <a:rPr lang="uk-UA" sz="2000" b="1" baseline="0" dirty="0" smtClean="0">
                          <a:solidFill>
                            <a:srgbClr val="00CCFF"/>
                          </a:solidFill>
                        </a:rPr>
                        <a:t>свідомість є одним із проявів дії єдиного світового інформаційного поля</a:t>
                      </a:r>
                      <a:endParaRPr lang="ru-RU" sz="2000" b="1" dirty="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40" name="Прямая со стрелкой 39"/>
          <p:cNvCxnSpPr/>
          <p:nvPr/>
        </p:nvCxnSpPr>
        <p:spPr>
          <a:xfrm>
            <a:off x="785786" y="50720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85720" y="4572008"/>
          <a:ext cx="4214842" cy="2143140"/>
        </p:xfrm>
        <a:graphic>
          <a:graphicData uri="http://schemas.openxmlformats.org/drawingml/2006/table">
            <a:tbl>
              <a:tblPr/>
              <a:tblGrid>
                <a:gridCol w="4214842"/>
              </a:tblGrid>
              <a:tr h="21431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CCFF"/>
                          </a:solidFill>
                        </a:rPr>
                        <a:t>Концепція походження людини та свідомості</a:t>
                      </a:r>
                      <a:r>
                        <a:rPr lang="uk-UA" sz="2000" b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uk-UA" sz="2400" b="1" i="1" u="sng" dirty="0" smtClean="0">
                          <a:solidFill>
                            <a:srgbClr val="66FF33"/>
                          </a:solidFill>
                        </a:rPr>
                        <a:t>внаслідок розвитку праці</a:t>
                      </a:r>
                      <a:r>
                        <a:rPr lang="uk-UA" sz="2400" b="1" i="1" u="sng" dirty="0" smtClean="0">
                          <a:solidFill>
                            <a:srgbClr val="00B0F0"/>
                          </a:solidFill>
                        </a:rPr>
                        <a:t>: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людина і свідомість формуються по мірі розвитку суспільної праці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832</Words>
  <Application>Microsoft Office PowerPoint</Application>
  <PresentationFormat>Экран (4:3)</PresentationFormat>
  <Paragraphs>208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Свідомість  </vt:lpstr>
      <vt:lpstr>Слайд 2</vt:lpstr>
      <vt:lpstr>Слайд 3</vt:lpstr>
      <vt:lpstr>Слайд 4</vt:lpstr>
      <vt:lpstr>Слайд 5</vt:lpstr>
      <vt:lpstr>Слайд 6</vt:lpstr>
      <vt:lpstr>Самосвідомість:</vt:lpstr>
      <vt:lpstr>Основні функції свідомості:</vt:lpstr>
      <vt:lpstr>Слайд 9</vt:lpstr>
      <vt:lpstr>Слайд 10</vt:lpstr>
      <vt:lpstr>Усі типи відображення мають загальні властивості:</vt:lpstr>
      <vt:lpstr>Слайд 12</vt:lpstr>
      <vt:lpstr>    Біологічні передумови формування свідомості</vt:lpstr>
      <vt:lpstr>Слайд 14</vt:lpstr>
      <vt:lpstr> Соціальні передумови формування людини</vt:lpstr>
      <vt:lpstr>Слайд 16</vt:lpstr>
      <vt:lpstr>Слайд 17</vt:lpstr>
      <vt:lpstr>3.Праця, як цілеспрямована та усвідомлена діяльність людини </vt:lpstr>
      <vt:lpstr>       Структура свідомості</vt:lpstr>
      <vt:lpstr>Структура несвідомого          за Фрейдом</vt:lpstr>
      <vt:lpstr>    Сучасна структура свідомості</vt:lpstr>
      <vt:lpstr>Слайд 22</vt:lpstr>
      <vt:lpstr>Висновки: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Свідомість  </dc:title>
  <dc:creator>sergey</dc:creator>
  <cp:lastModifiedBy>user</cp:lastModifiedBy>
  <cp:revision>72</cp:revision>
  <dcterms:created xsi:type="dcterms:W3CDTF">2009-12-16T10:55:59Z</dcterms:created>
  <dcterms:modified xsi:type="dcterms:W3CDTF">2012-04-11T14:07:06Z</dcterms:modified>
</cp:coreProperties>
</file>